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9" r:id="rId22"/>
    <p:sldId id="278" r:id="rId23"/>
    <p:sldId id="277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B%20USAID\&#1056;&#1077;&#1079;&#1091;&#1083;&#1100;&#1090;&#1072;&#1090;&#1099;%20&#1089;&#1090;&#1080;&#1075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B%20USAID\&#1056;&#1077;&#1079;&#1091;&#1083;&#1100;&#1090;&#1072;&#1090;&#1099;%20&#1089;&#1090;&#1080;&#1075;&#1084;&#107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TB%20USAID\&#1056;&#1077;&#1079;&#1091;&#1083;&#1100;&#1090;&#1072;&#1090;&#1099;%20&#1089;&#1090;&#1080;&#1075;&#1084;&#1072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G:\TB%20USAID\&#1056;&#1077;&#1079;&#1091;&#1083;&#1100;&#1090;&#1072;&#1090;&#1099;%20&#1089;&#1090;&#1080;&#1075;&#1084;&#1072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Лист7!$C$1</c:f>
              <c:strCache>
                <c:ptCount val="1"/>
                <c:pt idx="0">
                  <c:v>Мужской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Лист7!$B$2:$B$15</c:f>
              <c:strCache>
                <c:ptCount val="14"/>
                <c:pt idx="0">
                  <c:v>Никакие</c:v>
                </c:pt>
                <c:pt idx="1">
                  <c:v>Стали ко мне и моему здоровью более внимательными (следить за питанием и тд)</c:v>
                </c:pt>
                <c:pt idx="2">
                  <c:v>Предлагали чаще свою помощь</c:v>
                </c:pt>
                <c:pt idx="3">
                  <c:v>Всегда мыть руки перед едой</c:v>
                </c:pt>
                <c:pt idx="4">
                  <c:v>Стали проветривать помещение</c:v>
                </c:pt>
                <c:pt idx="5">
                  <c:v>Меня освободили от домашних дел</c:v>
                </c:pt>
                <c:pt idx="6">
                  <c:v>Регулярно проходить флюорографическое обследование</c:v>
                </c:pt>
                <c:pt idx="7">
                  <c:v>Я стал/а меньше делать работу по дому</c:v>
                </c:pt>
                <c:pt idx="8">
                  <c:v>Выделили отдельную посуду для меня</c:v>
                </c:pt>
                <c:pt idx="9">
                  <c:v>Выделили мне отдельную комнату или часть комнаты, отделив ее ширмой или занавеской</c:v>
                </c:pt>
                <c:pt idx="10">
                  <c:v>Не покупать мясо, молоко на стихийных рынках</c:v>
                </c:pt>
                <c:pt idx="11">
                  <c:v>Стали держать мои вещи отдельно</c:v>
                </c:pt>
                <c:pt idx="12">
                  <c:v>Стали носить маску</c:v>
                </c:pt>
                <c:pt idx="13">
                  <c:v>Стали заставлять носить маску</c:v>
                </c:pt>
              </c:strCache>
            </c:strRef>
          </c:cat>
          <c:val>
            <c:numRef>
              <c:f>Лист7!$C$2:$C$15</c:f>
              <c:numCache>
                <c:formatCode>###0%</c:formatCode>
                <c:ptCount val="14"/>
                <c:pt idx="0">
                  <c:v>0.23799999999999999</c:v>
                </c:pt>
                <c:pt idx="1">
                  <c:v>0.66249999999999998</c:v>
                </c:pt>
                <c:pt idx="2">
                  <c:v>0.65625</c:v>
                </c:pt>
                <c:pt idx="3">
                  <c:v>0.64375000000000004</c:v>
                </c:pt>
                <c:pt idx="4">
                  <c:v>0.6</c:v>
                </c:pt>
                <c:pt idx="5">
                  <c:v>0.53749999999999998</c:v>
                </c:pt>
                <c:pt idx="6">
                  <c:v>0.53749999999999998</c:v>
                </c:pt>
                <c:pt idx="7">
                  <c:v>0.50624999999999998</c:v>
                </c:pt>
                <c:pt idx="8">
                  <c:v>0.35625000000000001</c:v>
                </c:pt>
                <c:pt idx="9">
                  <c:v>0.34375</c:v>
                </c:pt>
                <c:pt idx="10">
                  <c:v>0.24374999999999999</c:v>
                </c:pt>
                <c:pt idx="11">
                  <c:v>0.24374999999999999</c:v>
                </c:pt>
                <c:pt idx="12">
                  <c:v>0.15</c:v>
                </c:pt>
                <c:pt idx="13">
                  <c:v>0.1125</c:v>
                </c:pt>
              </c:numCache>
            </c:numRef>
          </c:val>
        </c:ser>
        <c:ser>
          <c:idx val="1"/>
          <c:order val="1"/>
          <c:tx>
            <c:strRef>
              <c:f>Лист7!$D$1</c:f>
              <c:strCache>
                <c:ptCount val="1"/>
                <c:pt idx="0">
                  <c:v>Женский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Лист7!$B$2:$B$15</c:f>
              <c:strCache>
                <c:ptCount val="14"/>
                <c:pt idx="0">
                  <c:v>Никакие</c:v>
                </c:pt>
                <c:pt idx="1">
                  <c:v>Стали ко мне и моему здоровью более внимательными (следить за питанием и тд)</c:v>
                </c:pt>
                <c:pt idx="2">
                  <c:v>Предлагали чаще свою помощь</c:v>
                </c:pt>
                <c:pt idx="3">
                  <c:v>Всегда мыть руки перед едой</c:v>
                </c:pt>
                <c:pt idx="4">
                  <c:v>Стали проветривать помещение</c:v>
                </c:pt>
                <c:pt idx="5">
                  <c:v>Меня освободили от домашних дел</c:v>
                </c:pt>
                <c:pt idx="6">
                  <c:v>Регулярно проходить флюорографическое обследование</c:v>
                </c:pt>
                <c:pt idx="7">
                  <c:v>Я стал/а меньше делать работу по дому</c:v>
                </c:pt>
                <c:pt idx="8">
                  <c:v>Выделили отдельную посуду для меня</c:v>
                </c:pt>
                <c:pt idx="9">
                  <c:v>Выделили мне отдельную комнату или часть комнаты, отделив ее ширмой или занавеской</c:v>
                </c:pt>
                <c:pt idx="10">
                  <c:v>Не покупать мясо, молоко на стихийных рынках</c:v>
                </c:pt>
                <c:pt idx="11">
                  <c:v>Стали держать мои вещи отдельно</c:v>
                </c:pt>
                <c:pt idx="12">
                  <c:v>Стали носить маску</c:v>
                </c:pt>
                <c:pt idx="13">
                  <c:v>Стали заставлять носить маску</c:v>
                </c:pt>
              </c:strCache>
            </c:strRef>
          </c:cat>
          <c:val>
            <c:numRef>
              <c:f>Лист7!$D$2:$D$15</c:f>
              <c:numCache>
                <c:formatCode>###0%</c:formatCode>
                <c:ptCount val="14"/>
                <c:pt idx="0">
                  <c:v>0.16900000000000001</c:v>
                </c:pt>
                <c:pt idx="1">
                  <c:v>0.7</c:v>
                </c:pt>
                <c:pt idx="2">
                  <c:v>0.67500000000000004</c:v>
                </c:pt>
                <c:pt idx="3">
                  <c:v>0.7</c:v>
                </c:pt>
                <c:pt idx="4">
                  <c:v>0.61250000000000004</c:v>
                </c:pt>
                <c:pt idx="5">
                  <c:v>0.58750000000000002</c:v>
                </c:pt>
                <c:pt idx="6">
                  <c:v>0.58750000000000002</c:v>
                </c:pt>
                <c:pt idx="7">
                  <c:v>0.48125000000000001</c:v>
                </c:pt>
                <c:pt idx="8">
                  <c:v>0.375</c:v>
                </c:pt>
                <c:pt idx="9">
                  <c:v>0.3125</c:v>
                </c:pt>
                <c:pt idx="10">
                  <c:v>0.23125000000000001</c:v>
                </c:pt>
                <c:pt idx="11">
                  <c:v>0.21875</c:v>
                </c:pt>
                <c:pt idx="12">
                  <c:v>9.375E-2</c:v>
                </c:pt>
                <c:pt idx="13">
                  <c:v>9.375E-2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673088"/>
        <c:axId val="127674624"/>
      </c:barChart>
      <c:catAx>
        <c:axId val="1276730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7674624"/>
        <c:crosses val="autoZero"/>
        <c:auto val="1"/>
        <c:lblAlgn val="ctr"/>
        <c:lblOffset val="100"/>
        <c:noMultiLvlLbl val="0"/>
      </c:catAx>
      <c:valAx>
        <c:axId val="127674624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extTo"/>
        <c:crossAx val="127673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Лист18!$B$28:$B$34</c:f>
              <c:strCache>
                <c:ptCount val="7"/>
                <c:pt idx="0">
                  <c:v>Члены семьи</c:v>
                </c:pt>
                <c:pt idx="1">
                  <c:v>Медицинский работник на ПМСП</c:v>
                </c:pt>
                <c:pt idx="2">
                  <c:v>НПО (Красный полумесяц, Альтернатива в наркологии и др.)</c:v>
                </c:pt>
                <c:pt idx="3">
                  <c:v>Медицинская организация</c:v>
                </c:pt>
                <c:pt idx="4">
                  <c:v>Люди, которые получают лечение или излечились от ТБ</c:v>
                </c:pt>
                <c:pt idx="5">
                  <c:v>Группы поддержки пациентов</c:v>
                </c:pt>
                <c:pt idx="6">
                  <c:v>Другие</c:v>
                </c:pt>
              </c:strCache>
            </c:strRef>
          </c:cat>
          <c:val>
            <c:numRef>
              <c:f>Лист18!$C$28:$C$34</c:f>
              <c:numCache>
                <c:formatCode>0%</c:formatCode>
                <c:ptCount val="7"/>
                <c:pt idx="0">
                  <c:v>0.96</c:v>
                </c:pt>
                <c:pt idx="1">
                  <c:v>0.19</c:v>
                </c:pt>
                <c:pt idx="2">
                  <c:v>0.19</c:v>
                </c:pt>
                <c:pt idx="3">
                  <c:v>0.17</c:v>
                </c:pt>
                <c:pt idx="4">
                  <c:v>0.06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715200"/>
        <c:axId val="130224896"/>
      </c:barChart>
      <c:catAx>
        <c:axId val="1277152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0224896"/>
        <c:crosses val="autoZero"/>
        <c:auto val="1"/>
        <c:lblAlgn val="ctr"/>
        <c:lblOffset val="100"/>
        <c:noMultiLvlLbl val="0"/>
      </c:catAx>
      <c:valAx>
        <c:axId val="1302248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7715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Лист10!$B$53</c:f>
              <c:strCache>
                <c:ptCount val="1"/>
                <c:pt idx="0">
                  <c:v>Почему Вы заболели?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Лист10!$A$54:$A$61</c:f>
              <c:strCache>
                <c:ptCount val="8"/>
                <c:pt idx="0">
                  <c:v>Ел/а ложкой или пил/а из бутылки или чашки больного ТБ человека</c:v>
                </c:pt>
                <c:pt idx="1">
                  <c:v>Спал/а в кровати, в которой недавно спал человек, больной туберкулезом</c:v>
                </c:pt>
                <c:pt idx="2">
                  <c:v>От родственников, которые живут со мной (ней/ним), болеют туберкулезом и сильно кашляют</c:v>
                </c:pt>
                <c:pt idx="3">
                  <c:v>Это последствия гриппа или других заболеваний</c:v>
                </c:pt>
                <c:pt idx="4">
                  <c:v>Плохое питание</c:v>
                </c:pt>
                <c:pt idx="5">
                  <c:v>Это последствия антисанитарии (грязно дома, использование в пищу немытых продуктов и т.д.)</c:v>
                </c:pt>
                <c:pt idx="6">
                  <c:v>Вредные привычки (курение, алкоголь и др.)</c:v>
                </c:pt>
                <c:pt idx="7">
                  <c:v>Пребывание в местах заключения</c:v>
                </c:pt>
              </c:strCache>
            </c:strRef>
          </c:cat>
          <c:val>
            <c:numRef>
              <c:f>Лист10!$B$54:$B$61</c:f>
              <c:numCache>
                <c:formatCode>0%</c:formatCode>
                <c:ptCount val="8"/>
                <c:pt idx="0">
                  <c:v>0.08</c:v>
                </c:pt>
                <c:pt idx="1">
                  <c:v>0.02</c:v>
                </c:pt>
                <c:pt idx="2">
                  <c:v>0.17</c:v>
                </c:pt>
                <c:pt idx="3">
                  <c:v>0.63</c:v>
                </c:pt>
                <c:pt idx="4">
                  <c:v>0.25</c:v>
                </c:pt>
                <c:pt idx="5">
                  <c:v>0.06</c:v>
                </c:pt>
                <c:pt idx="6">
                  <c:v>0.05</c:v>
                </c:pt>
                <c:pt idx="7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Лист10!$C$53</c:f>
              <c:strCache>
                <c:ptCount val="1"/>
                <c:pt idx="0">
                  <c:v>По каким причинам люди могут заболеть туберкулезом?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Лист10!$A$54:$A$61</c:f>
              <c:strCache>
                <c:ptCount val="8"/>
                <c:pt idx="0">
                  <c:v>Ел/а ложкой или пил/а из бутылки или чашки больного ТБ человека</c:v>
                </c:pt>
                <c:pt idx="1">
                  <c:v>Спал/а в кровати, в которой недавно спал человек, больной туберкулезом</c:v>
                </c:pt>
                <c:pt idx="2">
                  <c:v>От родственников, которые живут со мной (ней/ним), болеют туберкулезом и сильно кашляют</c:v>
                </c:pt>
                <c:pt idx="3">
                  <c:v>Это последствия гриппа или других заболеваний</c:v>
                </c:pt>
                <c:pt idx="4">
                  <c:v>Плохое питание</c:v>
                </c:pt>
                <c:pt idx="5">
                  <c:v>Это последствия антисанитарии (грязно дома, использование в пищу немытых продуктов и т.д.)</c:v>
                </c:pt>
                <c:pt idx="6">
                  <c:v>Вредные привычки (курение, алкоголь и др.)</c:v>
                </c:pt>
                <c:pt idx="7">
                  <c:v>Пребывание в местах заключения</c:v>
                </c:pt>
              </c:strCache>
            </c:strRef>
          </c:cat>
          <c:val>
            <c:numRef>
              <c:f>Лист10!$C$54:$C$61</c:f>
              <c:numCache>
                <c:formatCode>0%</c:formatCode>
                <c:ptCount val="8"/>
                <c:pt idx="0">
                  <c:v>0.33</c:v>
                </c:pt>
                <c:pt idx="1">
                  <c:v>0.23</c:v>
                </c:pt>
                <c:pt idx="2">
                  <c:v>0.45</c:v>
                </c:pt>
                <c:pt idx="3">
                  <c:v>0.56999999999999995</c:v>
                </c:pt>
                <c:pt idx="4">
                  <c:v>0.56000000000000005</c:v>
                </c:pt>
                <c:pt idx="5">
                  <c:v>0.28000000000000003</c:v>
                </c:pt>
                <c:pt idx="6">
                  <c:v>0.26</c:v>
                </c:pt>
                <c:pt idx="7">
                  <c:v>0.28999999999999998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0263296"/>
        <c:axId val="130428928"/>
      </c:barChart>
      <c:catAx>
        <c:axId val="130263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428928"/>
        <c:crosses val="autoZero"/>
        <c:auto val="1"/>
        <c:lblAlgn val="ctr"/>
        <c:lblOffset val="100"/>
        <c:noMultiLvlLbl val="0"/>
      </c:catAx>
      <c:valAx>
        <c:axId val="130428928"/>
        <c:scaling>
          <c:orientation val="minMax"/>
        </c:scaling>
        <c:delete val="1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026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95494313210848"/>
          <c:y val="2.7401019407361484E-2"/>
          <c:w val="0.50761191309419651"/>
          <c:h val="0.83596476553044619"/>
        </c:manualLayout>
      </c:layout>
      <c:radarChart>
        <c:radarStyle val="marker"/>
        <c:varyColors val="0"/>
        <c:ser>
          <c:idx val="0"/>
          <c:order val="0"/>
          <c:tx>
            <c:strRef>
              <c:f>Лист4!$B$214</c:f>
              <c:strCache>
                <c:ptCount val="1"/>
                <c:pt idx="0">
                  <c:v>Я знаю кого-то, кто потерял свою работу, потому что он / она оказались больны ТБ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1.987083643391398E-3"/>
                  <c:y val="-3.9800995024875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845003720696773E-2"/>
                  <c:y val="1.3266998341625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Лист4!$A$215:$A$219</c:f>
              <c:strCache>
                <c:ptCount val="5"/>
                <c:pt idx="0">
                  <c:v>Кемин</c:v>
                </c:pt>
                <c:pt idx="1">
                  <c:v>Бишкек</c:v>
                </c:pt>
                <c:pt idx="2">
                  <c:v>Джалал-Абад</c:v>
                </c:pt>
                <c:pt idx="3">
                  <c:v>Базар-Коргон</c:v>
                </c:pt>
                <c:pt idx="4">
                  <c:v>Итого по выборке</c:v>
                </c:pt>
              </c:strCache>
            </c:strRef>
          </c:cat>
          <c:val>
            <c:numRef>
              <c:f>Лист4!$B$215:$B$219</c:f>
              <c:numCache>
                <c:formatCode>0%</c:formatCode>
                <c:ptCount val="5"/>
                <c:pt idx="0">
                  <c:v>0.47499999999999998</c:v>
                </c:pt>
                <c:pt idx="1">
                  <c:v>0.22500000000000001</c:v>
                </c:pt>
                <c:pt idx="2">
                  <c:v>0.3125</c:v>
                </c:pt>
                <c:pt idx="3">
                  <c:v>0.625</c:v>
                </c:pt>
                <c:pt idx="4">
                  <c:v>0.40937499999999999</c:v>
                </c:pt>
              </c:numCache>
            </c:numRef>
          </c:val>
        </c:ser>
        <c:ser>
          <c:idx val="1"/>
          <c:order val="1"/>
          <c:tx>
            <c:strRef>
              <c:f>Лист4!$C$214</c:f>
              <c:strCache>
                <c:ptCount val="1"/>
                <c:pt idx="0">
                  <c:v>Я знаю кого-то, кто был вынужден уйти из школы, потому что он / она оказались больны ТБ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987083643391398E-3"/>
                  <c:y val="3.9800995024875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625425658350542E-2"/>
                  <c:y val="1.326699834162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715840154610754E-2"/>
                  <c:y val="-4.97512437810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9483345735655922E-3"/>
                  <c:y val="-2.3217247097844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87083643391398E-2"/>
                  <c:y val="2.9850746268656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Лист4!$A$215:$A$219</c:f>
              <c:strCache>
                <c:ptCount val="5"/>
                <c:pt idx="0">
                  <c:v>Кемин</c:v>
                </c:pt>
                <c:pt idx="1">
                  <c:v>Бишкек</c:v>
                </c:pt>
                <c:pt idx="2">
                  <c:v>Джалал-Абад</c:v>
                </c:pt>
                <c:pt idx="3">
                  <c:v>Базар-Коргон</c:v>
                </c:pt>
                <c:pt idx="4">
                  <c:v>Итого по выборке</c:v>
                </c:pt>
              </c:strCache>
            </c:strRef>
          </c:cat>
          <c:val>
            <c:numRef>
              <c:f>Лист4!$C$215:$C$219</c:f>
              <c:numCache>
                <c:formatCode>0%</c:formatCode>
                <c:ptCount val="5"/>
                <c:pt idx="0">
                  <c:v>0.22500000000000001</c:v>
                </c:pt>
                <c:pt idx="1">
                  <c:v>0.16250000000000001</c:v>
                </c:pt>
                <c:pt idx="2">
                  <c:v>0.25</c:v>
                </c:pt>
                <c:pt idx="3">
                  <c:v>2.5000000000000001E-2</c:v>
                </c:pt>
                <c:pt idx="4">
                  <c:v>0.16562500000000002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0574592"/>
        <c:axId val="130588672"/>
      </c:radarChart>
      <c:catAx>
        <c:axId val="13057459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solidFill>
                  <a:sysClr val="windowText" lastClr="000000"/>
                </a:solidFill>
              </a:defRPr>
            </a:pPr>
            <a:endParaRPr lang="ru-RU"/>
          </a:p>
        </c:txPr>
        <c:crossAx val="130588672"/>
        <c:crosses val="autoZero"/>
        <c:auto val="1"/>
        <c:lblAlgn val="ctr"/>
        <c:lblOffset val="100"/>
        <c:noMultiLvlLbl val="0"/>
      </c:catAx>
      <c:valAx>
        <c:axId val="130588672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13057459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200">
                <a:solidFill>
                  <a:sysClr val="windowText" lastClr="0000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solidFill>
                  <a:sysClr val="windowText" lastClr="00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5631155861614863"/>
          <c:y val="0.39408132059717588"/>
          <c:w val="0.2352050105368455"/>
          <c:h val="0.60568877198009785"/>
        </c:manualLayout>
      </c:layout>
      <c:overlay val="0"/>
      <c:txPr>
        <a:bodyPr/>
        <a:lstStyle/>
        <a:p>
          <a:pPr>
            <a:defRPr sz="1200"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F0EE6-4358-4179-B900-FE3D2F85C9A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7FD7-66EC-4C4B-ACF3-481B49BF5F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79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87FD7-66EC-4C4B-ACF3-481B49BF5F7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3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этим термином в узком смысле понимается соблюдение пациентом врачебных рекомендаций, ВОЗ дает более комплексную формулировку: «степень соответствия поведения пациента в отношении применения лекарства, выполнения рекомендаций по питанию или изменению образа жизни назначениям и указаниям врача»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87FD7-66EC-4C4B-ACF3-481B49BF5F7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2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4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7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6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3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7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1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6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5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5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7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7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374B3-418F-4DC9-BEBC-72CC1278F4B5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67E1-6847-498A-AB92-95B03B627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ОЦЕНКА СОЦИО-ЭКОНОМИЧЕСКИХ ФАКТОРОВ, ВКЛЮЧАЯ ГЕНДЕРНО-СПЕЦИФИЧЕСКИХ, ВЛИЯЮЩИХ НА ПОЛУЧЕНИЕ МЕДИЦИНСКИХ УСЛУГ БОЛЬНЫМИ ТУБЕРКУЛЕЗОМ В КЫРГЫЗСКОЙ РЕСПУБЛИКЕ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301208"/>
            <a:ext cx="6400800" cy="11045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PIL Research firm 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cap="all" dirty="0" smtClean="0">
                <a:solidFill>
                  <a:schemeClr val="tx1"/>
                </a:solidFill>
              </a:rPr>
              <a:t>«</a:t>
            </a:r>
            <a:r>
              <a:rPr lang="en-US" cap="all" dirty="0" smtClean="0">
                <a:solidFill>
                  <a:schemeClr val="tx1"/>
                </a:solidFill>
              </a:rPr>
              <a:t>STOP TB</a:t>
            </a:r>
            <a:r>
              <a:rPr lang="ru-RU" cap="all" dirty="0" smtClean="0">
                <a:solidFill>
                  <a:schemeClr val="tx1"/>
                </a:solidFill>
              </a:rPr>
              <a:t>»</a:t>
            </a:r>
            <a:r>
              <a:rPr lang="en-US" dirty="0" smtClean="0">
                <a:solidFill>
                  <a:schemeClr val="tx1"/>
                </a:solidFill>
              </a:rPr>
              <a:t> project, </a:t>
            </a:r>
            <a:r>
              <a:rPr lang="ru-RU" cap="all" dirty="0" smtClean="0">
                <a:solidFill>
                  <a:schemeClr val="tx1"/>
                </a:solidFill>
              </a:rPr>
              <a:t>USAID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2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Кто помог Вам материально, когда вы узнали о своем диагнозе? (</a:t>
            </a:r>
            <a:r>
              <a:rPr lang="en-US" sz="2000" b="1" dirty="0"/>
              <a:t>N</a:t>
            </a:r>
            <a:r>
              <a:rPr lang="ru-RU" sz="2000" b="1" dirty="0"/>
              <a:t>=288, количество респондентов, ответивших, что им помогали материально)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875171"/>
              </p:ext>
            </p:extLst>
          </p:nvPr>
        </p:nvGraphicFramePr>
        <p:xfrm>
          <a:off x="395536" y="1196752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400" dirty="0"/>
              <a:t>Кто помог Вам материально, когда вы узнали о своем диагнозе?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474671"/>
              </p:ext>
            </p:extLst>
          </p:nvPr>
        </p:nvGraphicFramePr>
        <p:xfrm>
          <a:off x="467544" y="1124744"/>
          <a:ext cx="8229599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4660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Мужчины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Женщины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Только амбулаторное лечение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(N=26)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Только стационарное лечение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=27)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Амбулаторное и стационарное лечение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=86)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Только амбулаторное лечение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(N=37)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Только стационарное лечение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=26)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Амбулаторное и стационарное лечение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=86)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Медработники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Семья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Люди, которые получают лечение или излечились от ТБ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Группы поддержки пациентов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НПО (Красный полумесяц, Альтернатива в наркологии и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др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Семья: риски дискриминации и стигмы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Высокая оценка респондентов психологической помощи семьи парадоксальным образом не исключает и проблем дискриминации, психологического давления больного внутри семьи.  Так, для молодого мужчины заболевание туберкулезом связано с риском утери / дестабилизации статуса кормильца, главы семьи и ощущения чувства </a:t>
            </a:r>
            <a:r>
              <a:rPr lang="ru-RU" dirty="0" smtClean="0"/>
              <a:t>вины, отверженности.  Стигма и </a:t>
            </a:r>
            <a:r>
              <a:rPr lang="ru-RU" dirty="0" err="1" smtClean="0"/>
              <a:t>самостигматизация</a:t>
            </a:r>
            <a:r>
              <a:rPr lang="ru-RU" dirty="0" smtClean="0"/>
              <a:t> распространяются не только на самих больных, но и на их семейное окружение.</a:t>
            </a:r>
          </a:p>
          <a:p>
            <a:r>
              <a:rPr lang="ru-RU" dirty="0" smtClean="0"/>
              <a:t>Показатели, </a:t>
            </a:r>
            <a:r>
              <a:rPr lang="ru-RU" dirty="0"/>
              <a:t>свидетельствующие о (само</a:t>
            </a:r>
            <a:r>
              <a:rPr lang="ru-RU" dirty="0" smtClean="0"/>
              <a:t>) стигматизации </a:t>
            </a:r>
            <a:r>
              <a:rPr lang="ru-RU" dirty="0"/>
              <a:t>и дискриминации в семье по регионам различаются: у респондентов из Джалал-Абада и Бишкека </a:t>
            </a:r>
            <a:r>
              <a:rPr lang="ru-RU" dirty="0" smtClean="0"/>
              <a:t>выявлено </a:t>
            </a:r>
            <a:r>
              <a:rPr lang="ru-RU" dirty="0"/>
              <a:t>более </a:t>
            </a:r>
            <a:r>
              <a:rPr lang="ru-RU" dirty="0" smtClean="0"/>
              <a:t>неблагоприятное семейное окружение </a:t>
            </a:r>
            <a:r>
              <a:rPr lang="ru-RU" dirty="0"/>
              <a:t>и </a:t>
            </a:r>
            <a:r>
              <a:rPr lang="ru-RU" dirty="0" smtClean="0"/>
              <a:t>психологическая атмосфера в сравнении с Базар </a:t>
            </a:r>
            <a:r>
              <a:rPr lang="ru-RU" dirty="0" err="1" smtClean="0"/>
              <a:t>Коргоном</a:t>
            </a:r>
            <a:r>
              <a:rPr lang="ru-RU" dirty="0"/>
              <a:t> </a:t>
            </a:r>
            <a:r>
              <a:rPr lang="ru-RU" dirty="0" smtClean="0"/>
              <a:t>(гипотеза о влиянии </a:t>
            </a:r>
            <a:r>
              <a:rPr lang="ru-RU" dirty="0" err="1" smtClean="0"/>
              <a:t>инфокампании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Парадоксально высок показатель уровня властных полномочий в семье (субъективно определяемый ТБ больными респондентами)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8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Местное сообщество: зоны рисков и небезопасности в лечении ТБ больного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Значимость сообщества: </a:t>
            </a:r>
            <a:r>
              <a:rPr lang="ru-RU" dirty="0"/>
              <a:t>Угроза быть подвергнутыми социальному исключению, выбывание из сетей взаимодействий местного сообщества </a:t>
            </a:r>
            <a:r>
              <a:rPr lang="ru-RU" dirty="0" smtClean="0"/>
              <a:t> </a:t>
            </a:r>
            <a:r>
              <a:rPr lang="ru-RU" dirty="0"/>
              <a:t>воспринимается </a:t>
            </a:r>
            <a:r>
              <a:rPr lang="ru-RU" dirty="0" smtClean="0"/>
              <a:t>респондентами как </a:t>
            </a:r>
            <a:r>
              <a:rPr lang="ru-RU" dirty="0"/>
              <a:t>самое страшное наказание и </a:t>
            </a:r>
            <a:r>
              <a:rPr lang="ru-RU" dirty="0" smtClean="0"/>
              <a:t>испытание. </a:t>
            </a:r>
          </a:p>
          <a:p>
            <a:r>
              <a:rPr lang="ru-RU" dirty="0"/>
              <a:t>в рамках исследования был проведен замер по специальной шкале «Стигма, связанная с туберкулезом» и полученные данные были подвергнуты факторному анализу с целью определения ключевых причин и последствий стигмы в отношении ТБ больного.  </a:t>
            </a:r>
          </a:p>
          <a:p>
            <a:r>
              <a:rPr lang="ru-RU" dirty="0"/>
              <a:t>Расчет индексов по шкале стигмы включал ряд утверждений для оценки респондента с точки зрения самого индивида и с точки зрения сообщества.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6898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Уровень согласия с утверждениями по шкале </a:t>
            </a:r>
            <a:r>
              <a:rPr lang="ru-RU" sz="2200" b="1" i="1" dirty="0" smtClean="0"/>
              <a:t>Отношение сообщества к туберкулезным больным </a:t>
            </a:r>
            <a:r>
              <a:rPr lang="ru-RU" sz="2200" b="1" dirty="0" smtClean="0"/>
              <a:t>(</a:t>
            </a:r>
            <a:r>
              <a:rPr lang="en-US" sz="2200" b="1" dirty="0" smtClean="0"/>
              <a:t>N</a:t>
            </a:r>
            <a:r>
              <a:rPr lang="ru-RU" sz="2200" b="1" dirty="0" smtClean="0"/>
              <a:t>=320)</a:t>
            </a:r>
            <a:br>
              <a:rPr lang="ru-RU" sz="2200" b="1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05" y="1124743"/>
            <a:ext cx="8828806" cy="420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301208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Результаты оценки утверждений «Отношения сообщества к туберкулезным больным» свидетельствует, что основная причина стигмы связана с опасениями респондентов случайного заражения.  Неслучайно, одна из </a:t>
            </a:r>
            <a:r>
              <a:rPr lang="ru-RU" sz="1600" dirty="0" err="1" smtClean="0"/>
              <a:t>респонденток</a:t>
            </a:r>
            <a:r>
              <a:rPr lang="ru-RU" sz="1600" dirty="0" smtClean="0"/>
              <a:t> в ФГД в Джалал-Абаде сказала, что она завидует людям смертельно больным раковыми заболеваниями – никто не боится заразиться от них, все испытывают к ним любовь, сожаление, как минимум жалость.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487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Уровень согласия с утверждениями по шкале «</a:t>
            </a:r>
            <a:r>
              <a:rPr lang="ru-RU" sz="2700" b="1" i="1" dirty="0"/>
              <a:t>Отношение   пациентов к туберкулезным больным</a:t>
            </a:r>
            <a:r>
              <a:rPr lang="ru-RU" sz="2700" b="1" dirty="0"/>
              <a:t>» (</a:t>
            </a:r>
            <a:r>
              <a:rPr lang="en-US" sz="2700" b="1" dirty="0"/>
              <a:t>N</a:t>
            </a:r>
            <a:r>
              <a:rPr lang="ru-RU" sz="2700" b="1" dirty="0"/>
              <a:t>=320)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4018"/>
            <a:ext cx="8640960" cy="451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7272"/>
            <a:ext cx="871296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8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Индексы стигмы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Расчеты стандартизованных показателей стигмы – «индексов» в отношении больных туберкулезом показывают уровень стигматизации выше среднего и составляют 30,9 баллов по шкале «Отношение</a:t>
            </a:r>
            <a:r>
              <a:rPr lang="ru-RU" i="1" dirty="0"/>
              <a:t> сообщества к туберкулезным больным», </a:t>
            </a:r>
            <a:r>
              <a:rPr lang="ru-RU" dirty="0"/>
              <a:t>а по шкале «</a:t>
            </a:r>
            <a:r>
              <a:rPr lang="ru-RU" i="1" dirty="0"/>
              <a:t>Отношение пациентов к туберкулезным больным»</a:t>
            </a:r>
            <a:r>
              <a:rPr lang="ru-RU" dirty="0"/>
              <a:t> – 29,9 </a:t>
            </a:r>
            <a:r>
              <a:rPr lang="ru-RU" dirty="0" smtClean="0"/>
              <a:t>баллов.</a:t>
            </a:r>
          </a:p>
          <a:p>
            <a:r>
              <a:rPr lang="ru-RU" dirty="0" smtClean="0"/>
              <a:t>Эти показатели лишь немного </a:t>
            </a:r>
            <a:r>
              <a:rPr lang="ru-RU" dirty="0"/>
              <a:t>выше, чем показатели, рассчитанные по итогам исследований в Южном Таиланде и </a:t>
            </a:r>
            <a:r>
              <a:rPr lang="ru-RU" dirty="0" smtClean="0"/>
              <a:t>Мексике.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4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Сравнительная таблица стандартизованных показателей стигмы по странам, (варьируются от 0 до 50, высокие показатели соответствуют высокому уровню стигмы). 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407281"/>
              </p:ext>
            </p:extLst>
          </p:nvPr>
        </p:nvGraphicFramePr>
        <p:xfrm>
          <a:off x="467544" y="1628800"/>
          <a:ext cx="849694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40160"/>
                <a:gridCol w="2289855"/>
                <a:gridCol w="1699389"/>
                <a:gridCol w="169938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Страна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 сбора данных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Выборка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Шкала: Отношение сообщества к туберкулезным больным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Шкала: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Отношение пациентов к туберкулезным больным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Южный Таиланд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Август 2004–Декабрь 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 ТБ пациентов, зарегистрированных в восьми клиниках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27,6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Мексика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Январь – Февраль 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 респондентов в 5 штатах Мексики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Кыргызстан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Август – Сентябрь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 респондентов в городах Бишкек и Джалал-Абад, и Базар-Коргонском и Кеминском районах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Парадоксы стигматизации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Стигма </a:t>
            </a:r>
            <a:r>
              <a:rPr lang="ru-RU" sz="1800" dirty="0"/>
              <a:t>работает как внешний, так и внутренний механизм. То есть, страдая от стигматизации, выступая против стигмы ТБ больных по отношению к себе, сами ТБ больные респонденты при этом разделяют дискриминационные и стигматизирующие установки по отношению к другим ТБ больным.  </a:t>
            </a:r>
            <a:r>
              <a:rPr lang="ru-RU" sz="1800" dirty="0" smtClean="0"/>
              <a:t>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02207275"/>
              </p:ext>
            </p:extLst>
          </p:nvPr>
        </p:nvGraphicFramePr>
        <p:xfrm>
          <a:off x="323528" y="2060848"/>
          <a:ext cx="8496944" cy="447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Трудовой </a:t>
            </a:r>
            <a:r>
              <a:rPr lang="ru-RU" sz="2700" b="1" dirty="0" smtClean="0"/>
              <a:t>коллектив:  зоны рисков и небезопасности в лечении ТБ больного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Безработица, </a:t>
            </a:r>
            <a:r>
              <a:rPr lang="ru-RU" dirty="0"/>
              <a:t>а также сопряженные с </a:t>
            </a:r>
            <a:r>
              <a:rPr lang="ru-RU" dirty="0" smtClean="0"/>
              <a:t>ней факторы </a:t>
            </a:r>
            <a:r>
              <a:rPr lang="ru-RU" dirty="0"/>
              <a:t>и условия (бедность, алкоголизм, наркомания, чрезмерно частое курение и прочее) прямо коррелируют с уровнем распространения </a:t>
            </a:r>
            <a:r>
              <a:rPr lang="ru-RU" dirty="0" smtClean="0"/>
              <a:t>туберкулеза. На международном опыте установлено: </a:t>
            </a:r>
            <a:r>
              <a:rPr lang="ru-RU" dirty="0"/>
              <a:t>связь между статусом безработного, задержками в обращении к медицинским услугам и перерывами в лечении</a:t>
            </a:r>
            <a:endParaRPr lang="ru-RU" dirty="0" smtClean="0"/>
          </a:p>
          <a:p>
            <a:r>
              <a:rPr lang="ru-RU" dirty="0"/>
              <a:t>В настоящем исследовании доля безработных среди респондентов оказалась довольно высокой (51% респондентов опроса определили себя как безработных, кроме этого были указаны такие статусы как «домохозяйка», «периодически работающий по краткосрочным контрактам</a:t>
            </a:r>
            <a:r>
              <a:rPr lang="ru-RU" dirty="0" smtClean="0"/>
              <a:t>»).</a:t>
            </a:r>
          </a:p>
          <a:p>
            <a:r>
              <a:rPr lang="ru-RU" dirty="0"/>
              <a:t>Перспективы трудоустройства и </a:t>
            </a:r>
            <a:r>
              <a:rPr lang="ru-RU" dirty="0" err="1"/>
              <a:t>доходоприносящей</a:t>
            </a:r>
            <a:r>
              <a:rPr lang="ru-RU" dirty="0"/>
              <a:t> деятельности после выздоровления среди респондентов оцениваются крайне пессимистично или пессимистично. Часть респондентов считают, что туберкулез неизбежно приводит к инвалидности и больные туберкулезом уже никогда не смогут стать полноценными субъектами рынка труда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3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Исследовательский вопрос: каково влияние </a:t>
            </a:r>
            <a:r>
              <a:rPr lang="ru-RU" dirty="0"/>
              <a:t>социально-экономических и культурных факторов, включая гендерные отношения, на поведение ТБ и МЛУ-ТБ пациентов и их решения в отношении своего </a:t>
            </a:r>
            <a:r>
              <a:rPr lang="ru-RU" dirty="0" smtClean="0"/>
              <a:t>здоровья (включая </a:t>
            </a:r>
            <a:r>
              <a:rPr lang="ru-RU" dirty="0"/>
              <a:t>активное обращение за медицинской помощью, </a:t>
            </a:r>
            <a:r>
              <a:rPr lang="ru-RU" dirty="0" smtClean="0"/>
              <a:t>диагностикой, консультированием, лечением и приверженностью </a:t>
            </a:r>
            <a:r>
              <a:rPr lang="ru-RU" dirty="0"/>
              <a:t>к </a:t>
            </a:r>
            <a:r>
              <a:rPr lang="ru-RU" dirty="0" smtClean="0"/>
              <a:t>лечению). 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07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Влияние СМИ и каналов межличностной коммуникации на восприятие перспектив трудовой \ профессиональной жизни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033814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9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Описание: D:\short term consultancy\usaid\для главы 1\Коррупционные риски 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7776864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4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b="1" dirty="0"/>
              <a:t>Сфера медицинских </a:t>
            </a:r>
            <a:r>
              <a:rPr lang="ru-RU" sz="3200" b="1" dirty="0" smtClean="0"/>
              <a:t>услуг: зоны рисков и небезопасности в лечении ТБ больного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24604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Высказанные </a:t>
            </a:r>
            <a:r>
              <a:rPr lang="ru-RU" sz="2000" dirty="0"/>
              <a:t>медиками проблемы свидетельствуют о небезопасности их рабочего места, низкой профессиональной мотивации работать эффективно и сниженном социальном самочувствии медицинского персонала в системе противотуберкулезной медицины</a:t>
            </a:r>
          </a:p>
          <a:p>
            <a:r>
              <a:rPr lang="ru-RU" sz="2000" dirty="0"/>
              <a:t>Парадоксально различаются оценки </a:t>
            </a:r>
            <a:r>
              <a:rPr lang="ru-RU" sz="2000" dirty="0" smtClean="0"/>
              <a:t>качества медицинских услуг респондентов количественного и респондентов качественного исследования</a:t>
            </a:r>
          </a:p>
          <a:p>
            <a:r>
              <a:rPr lang="ru-RU" sz="2000" b="1" u="sng" dirty="0" smtClean="0"/>
              <a:t>Диагностика. </a:t>
            </a:r>
            <a:r>
              <a:rPr lang="ru-RU" sz="2000" dirty="0"/>
              <a:t>Ранняя диагностика туберкулеза сталкивается с двумя основными проблемами системы здравоохранения: с самолечением заболевших пациентов и с обращением за консультацией врача не по официальным процедурам, а через «знакомых» или неформальные платежи и соответственно получение услуг с нарушением диагностического </a:t>
            </a:r>
            <a:r>
              <a:rPr lang="ru-RU" sz="2000" dirty="0" smtClean="0"/>
              <a:t>алгоритма.</a:t>
            </a:r>
            <a:r>
              <a:rPr lang="ru-RU" sz="2000" b="1" u="sng" dirty="0" smtClean="0"/>
              <a:t> </a:t>
            </a:r>
            <a:r>
              <a:rPr lang="ru-RU" sz="2000" dirty="0"/>
              <a:t>Обе проблемы, как свидетельствуют респонденты, связаны с субъективными установками и представлениями, в частности - с ожиданием пациентов предоставления низкого качества медицинских услуг и нерациональных затрат времени и средств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Пациенты </a:t>
            </a:r>
            <a:r>
              <a:rPr lang="ru-RU" sz="2000" dirty="0"/>
              <a:t>в своем обращении к медицинским услугам большей частью не информированы о том, на что они имеют право и действуют под влиянием определенных стереотипных установок и представлений, которые придают их поведенческому выбору рациональность.</a:t>
            </a:r>
            <a:endParaRPr lang="ru-RU" sz="2000" dirty="0" smtClean="0"/>
          </a:p>
          <a:p>
            <a:r>
              <a:rPr lang="ru-RU" sz="2000" b="1" u="sng" dirty="0" smtClean="0"/>
              <a:t>       </a:t>
            </a:r>
            <a:r>
              <a:rPr lang="ru-RU" sz="2000" dirty="0" smtClean="0"/>
              <a:t>                                              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59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анализа журналов ТБО2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352479"/>
              </p:ext>
            </p:extLst>
          </p:nvPr>
        </p:nvGraphicFramePr>
        <p:xfrm>
          <a:off x="467544" y="3664001"/>
          <a:ext cx="8373615" cy="3189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673"/>
                <a:gridCol w="1175657"/>
                <a:gridCol w="1175657"/>
                <a:gridCol w="1175657"/>
                <a:gridCol w="1175657"/>
                <a:gridCol w="1106491"/>
                <a:gridCol w="1244823"/>
              </a:tblGrid>
              <a:tr h="890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ЦСМ 1 г. Бишкек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ЦСМ 14 г. Бишкек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Люди категории БОМЖ г. Бишкек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Кеминский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район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ГЦБТ г. Джалал-Абад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1-7 дней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49%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8-30 дней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Более 30 дней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76672"/>
            <a:ext cx="901824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Изучение 6 регистрационных журналов (ТБ02) за 2016 год показали наличие проблем, связанных не только с низкой операционной ценностью формата заполнения журнала, но и со стандартизацией и неукоснительной тщательностью регистрацией больного и фиксацией начала времени лечения.  Данные в журналах по истории регистрации и лечения пациентов не совсем полные: в 76 случаях (10%) отсутствует дата начала лечения, в 4 случаях нет даты регистрации, и в 2 случаях – нет даты регистрации и даты начала лечения.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Более половины (58%) пациентов начали лечение до регистрации, то есть им был присвоен регистрационный номер с запозданием: возможно, пациенты обратились в </a:t>
            </a:r>
            <a:r>
              <a:rPr lang="ru-RU" sz="1400" dirty="0" err="1" smtClean="0"/>
              <a:t>первичку</a:t>
            </a:r>
            <a:r>
              <a:rPr lang="ru-RU" sz="1400" dirty="0" smtClean="0"/>
              <a:t> или обратились сами в специализированные стационары.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Диагностический алгоритм не был соблюден в 37% случаев, когда была проведена микроскопия только в ПМСП, такие случаи наиболее распространены в ЦСМ Бишкека и в </a:t>
            </a:r>
            <a:r>
              <a:rPr lang="ru-RU" sz="1400" dirty="0" err="1"/>
              <a:t>Кеминском</a:t>
            </a:r>
            <a:r>
              <a:rPr lang="ru-RU" sz="1400" dirty="0"/>
              <a:t> </a:t>
            </a:r>
            <a:r>
              <a:rPr lang="ru-RU" sz="1400" dirty="0" smtClean="0"/>
              <a:t>районе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 </a:t>
            </a:r>
            <a:r>
              <a:rPr lang="ru-RU" sz="1400" dirty="0"/>
              <a:t>47 случаях результаты </a:t>
            </a:r>
            <a:r>
              <a:rPr lang="en-US" sz="1400" dirty="0" err="1"/>
              <a:t>Xpert</a:t>
            </a:r>
            <a:r>
              <a:rPr lang="en-US" sz="1400" dirty="0"/>
              <a:t> </a:t>
            </a:r>
            <a:r>
              <a:rPr lang="ru-RU" sz="1400" dirty="0"/>
              <a:t>были более точными, чем результаты микроскопии. В 22 случаях результаты микроскопического исследования были положительные, а  </a:t>
            </a:r>
            <a:r>
              <a:rPr lang="en-US" sz="1400" dirty="0" err="1"/>
              <a:t>Xpert</a:t>
            </a:r>
            <a:r>
              <a:rPr lang="en-US" sz="1400" dirty="0"/>
              <a:t> </a:t>
            </a:r>
            <a:r>
              <a:rPr lang="ru-RU" sz="1400" dirty="0"/>
              <a:t>– отрицательные, что, по мнению экспертов, помогавших исследователям изучать дневники, может быть результатом неправильной работы медработников.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7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 лечения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Проблема №1 – выбор режима лечения. В случае стационарного лечения – выбор стационара. Критерий для направления: тип и форма ТБ, без учета удобства пациента и его семейного окружения. </a:t>
            </a:r>
          </a:p>
          <a:p>
            <a:r>
              <a:rPr lang="ru-RU" dirty="0" smtClean="0"/>
              <a:t>  проблема №2 – коммуникация с медработниками. А) Все респонденты отмечали первые дни приема назначенных лекарств как наиболее травматические, большей частью, потому что многим респондентам медицинские работники не объясняли возможных реакций и побочных последствий. Б) назначения против побочных эффектов лекарственной терапии – не эффективные назначения, которые интерпретируются в терминах непрофессионализма, не </a:t>
            </a:r>
            <a:r>
              <a:rPr lang="ru-RU" dirty="0" err="1" smtClean="0"/>
              <a:t>мотивированности</a:t>
            </a:r>
            <a:r>
              <a:rPr lang="ru-RU" dirty="0" smtClean="0"/>
              <a:t>, безучастности. Отсюда – недоверие к медицинским работникам. </a:t>
            </a:r>
          </a:p>
          <a:p>
            <a:r>
              <a:rPr lang="ru-RU" dirty="0" smtClean="0"/>
              <a:t>Проблема №3 – стигматизация больных медработниками.</a:t>
            </a:r>
          </a:p>
          <a:p>
            <a:r>
              <a:rPr lang="ru-RU" dirty="0" smtClean="0"/>
              <a:t>Проблема №4 – циркуляция информации нарушена: не все амбулаторные больные были осведомлены о возможности психологической поддержки.</a:t>
            </a:r>
          </a:p>
          <a:p>
            <a:r>
              <a:rPr lang="ru-RU" dirty="0" smtClean="0"/>
              <a:t>Проблема №5 – бедность, недостаток финансовых средств для выполнения всех назначений медработников и соблюдения режима получения лекарств (для амбулаторных)</a:t>
            </a:r>
          </a:p>
          <a:p>
            <a:r>
              <a:rPr lang="ru-RU" dirty="0" smtClean="0"/>
              <a:t>Проблема №6 – негативная солидаризация больных пациентов.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5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Отрыв от лечения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Пациенты интерпретируют </a:t>
            </a:r>
            <a:r>
              <a:rPr lang="ru-RU" dirty="0"/>
              <a:t>случаи </a:t>
            </a:r>
            <a:r>
              <a:rPr lang="ru-RU" dirty="0" smtClean="0"/>
              <a:t>отрыва от </a:t>
            </a:r>
            <a:r>
              <a:rPr lang="ru-RU" dirty="0"/>
              <a:t>лечения как свидетельство плохого контакта и плохих отношений пациентов и медицинских </a:t>
            </a:r>
            <a:r>
              <a:rPr lang="ru-RU" dirty="0" smtClean="0"/>
              <a:t>работников.</a:t>
            </a:r>
          </a:p>
          <a:p>
            <a:pPr marL="0" indent="0">
              <a:buNone/>
            </a:pPr>
            <a:r>
              <a:rPr lang="ru-RU" dirty="0" smtClean="0"/>
              <a:t>Факторы: </a:t>
            </a:r>
          </a:p>
          <a:p>
            <a:r>
              <a:rPr lang="ru-RU" dirty="0" smtClean="0"/>
              <a:t>неопределенность </a:t>
            </a:r>
            <a:r>
              <a:rPr lang="ru-RU" dirty="0"/>
              <a:t>цикла лечения и </a:t>
            </a:r>
            <a:r>
              <a:rPr lang="ru-RU" dirty="0" smtClean="0"/>
              <a:t>неопределенность </a:t>
            </a:r>
            <a:r>
              <a:rPr lang="ru-RU" dirty="0"/>
              <a:t>вероятности </a:t>
            </a:r>
            <a:r>
              <a:rPr lang="ru-RU" dirty="0" smtClean="0"/>
              <a:t>излечения</a:t>
            </a:r>
          </a:p>
          <a:p>
            <a:r>
              <a:rPr lang="ru-RU" dirty="0" smtClean="0"/>
              <a:t>Негативное влияние медработников:</a:t>
            </a:r>
          </a:p>
          <a:p>
            <a:pPr lvl="1"/>
            <a:r>
              <a:rPr lang="ru-RU" dirty="0" smtClean="0"/>
              <a:t>Выявлена «устойчивость» по отношению к реформам здравоохранения </a:t>
            </a:r>
          </a:p>
          <a:p>
            <a:pPr lvl="1"/>
            <a:r>
              <a:rPr lang="ru-RU" dirty="0" smtClean="0"/>
              <a:t>Некоторые медработники, с которыми проводилось глубинное интервью являются сторонниками репрессивных методов оказания медицинских  услуг и не поддерживают </a:t>
            </a:r>
            <a:r>
              <a:rPr lang="ru-RU" dirty="0" err="1" smtClean="0"/>
              <a:t>приоритезации</a:t>
            </a:r>
            <a:r>
              <a:rPr lang="ru-RU" dirty="0" smtClean="0"/>
              <a:t> амбулаторного лечения</a:t>
            </a:r>
          </a:p>
          <a:p>
            <a:pPr lvl="1"/>
            <a:r>
              <a:rPr lang="ru-RU" dirty="0" smtClean="0"/>
              <a:t>Отдельные медработники считают, что информировать пациентов о режиме лечения, о важности приверженности лечения бесполезно, потому что в основном пациенты необразованные и не понимают информации.</a:t>
            </a:r>
          </a:p>
          <a:p>
            <a:pPr lvl="1"/>
            <a:r>
              <a:rPr lang="ru-RU" dirty="0" smtClean="0"/>
              <a:t>У медицинских работников есть такое представление: продвигаемые ВОЗ стандарты соответствуют европейской ментальности и образу жизни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8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Социально-демографическая характеристика респондентов, которые прервали лечение в больнице,  в сравнении со структурой общей выборки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Из 320 респондентов, 245 (77%) проходили стационарное лечение.  Из числа тех, кто проходил стационарное лечение 23 человека (9%) ответили, что прерывали лечение при прохождении лечения в больнице. </a:t>
            </a:r>
            <a:r>
              <a:rPr lang="ru-RU" dirty="0" smtClean="0"/>
              <a:t>Выводы </a:t>
            </a:r>
            <a:r>
              <a:rPr lang="ru-RU" dirty="0"/>
              <a:t>по половой, возрастной разнице и уровню образования – затруднительны. Доля безработных респондентов среди прервавших лечение ниже, чем по общей выборке. Неженатые/незамужние, разведенные  и респонденты с низким уровнем достатка немного чаще прерывали лечение. </a:t>
            </a:r>
            <a:endParaRPr lang="ru-RU" dirty="0" smtClean="0"/>
          </a:p>
          <a:p>
            <a:r>
              <a:rPr lang="ru-RU" dirty="0"/>
              <a:t>Из 320 респондентов, 266 (83%) проходили лечение амбулаторно.  Из числа тех, кто проходил амбулаторное лечение 28 человек (11%) ответили, что прерывали лечение. В </a:t>
            </a:r>
            <a:r>
              <a:rPr lang="ru-RU" dirty="0" err="1"/>
              <a:t>Кемине</a:t>
            </a:r>
            <a:r>
              <a:rPr lang="ru-RU" dirty="0"/>
              <a:t> доля прервавших амбулаторное лечение также самое высокое среди 4 регионов. Мужчины чаще прерывают лечение, чем женщины. Доля респондентов, с высшим и незаконченным высшим образованием ниже среди прервавших лечение, чем в общей выборке. В общем, работающие респонденты и респонденты с низким уровнем дохода чаще отвечали, что прерывали </a:t>
            </a:r>
            <a:r>
              <a:rPr lang="ru-RU" dirty="0" smtClean="0"/>
              <a:t>лечение. </a:t>
            </a:r>
            <a:r>
              <a:rPr lang="ru-RU" dirty="0"/>
              <a:t>доля женатых/замужних респондентов среди прервавших лечение выше, чем в общей выборке, что может быть еще одним подтверждением того, что семья не всегда означает лояльное отношение и поддержку, а семейная роль и социальный статус больного ТБ могут быть фактором, обременяющим, осложняющим лечение больного.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4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Длительность отрыва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4525963"/>
          </a:xfrm>
        </p:spPr>
        <p:txBody>
          <a:bodyPr>
            <a:normAutofit/>
          </a:bodyPr>
          <a:lstStyle/>
          <a:p>
            <a:r>
              <a:rPr lang="ru-RU" sz="2000" dirty="0"/>
              <a:t>Количество дней пропуска приема препаратов при </a:t>
            </a:r>
            <a:r>
              <a:rPr lang="ru-RU" sz="2000" dirty="0" smtClean="0"/>
              <a:t>стационарном лечении</a:t>
            </a:r>
            <a:endParaRPr lang="ru-RU" sz="2000" dirty="0"/>
          </a:p>
          <a:p>
            <a:r>
              <a:rPr lang="ru-RU" sz="2000" dirty="0" smtClean="0"/>
              <a:t>Количество дней пропуска приема препаратов при амбулаторном  лечении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64038"/>
              </p:ext>
            </p:extLst>
          </p:nvPr>
        </p:nvGraphicFramePr>
        <p:xfrm>
          <a:off x="611560" y="1916833"/>
          <a:ext cx="8064894" cy="164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84958"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Минимум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Максимум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Медиана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Среднее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Мужской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Женский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Итого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88759"/>
              </p:ext>
            </p:extLst>
          </p:nvPr>
        </p:nvGraphicFramePr>
        <p:xfrm>
          <a:off x="477112" y="3928911"/>
          <a:ext cx="8280918" cy="216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53"/>
                <a:gridCol w="1380153"/>
                <a:gridCol w="1694622"/>
                <a:gridCol w="1065684"/>
                <a:gridCol w="1380153"/>
                <a:gridCol w="1380153"/>
              </a:tblGrid>
              <a:tr h="561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Пол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Минимум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Максимум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Медиана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Среднее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Мужской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730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Женский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4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отрыва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варианты ответов о причинах отрыва показывают, что вопрос доверия компетенции и профессионализму медиков обуславливает целый перечень причин (вариации ответов в этой категории: недоверие лекарствам, оценка лекарств как неэффективных, возникновение побочных реакций и ухудшения самочувствия и собственно недоверие медикам), затем идет вопрос информированности пациентов о последствиях отрыва: пациенты и в интервью  сетовали о слабости контроля со стороны медиков о приеме лекарств и что, принимая их продолжительное время больные «устают», не понимают пагубности последствий такой передышки для организма. И, наконец, не маловажным является стигма: иногда перерыв происходит в связи с тем, что пациент, стремясь избежать стигмы, «демонстрирует» родственникам и знакомым отсутствие болезни, приостановив принятие лекарств.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6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Выздоровление / рецидив / летальный исход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«картина» будущего выздоровления не ясна. Пессимизм во многом связан с тем, что среди пациентов мало осведомленности, почти нет ролевых моделей пациентов, которые успешно излечились. Также высокая доля неопределенности насколько выздоровление устойчиво и необратимо, насколько возможны рецидивы заболевания – становятся как фактором ослабления целей лечения, так и причиной отрыва от лечения. </a:t>
            </a:r>
            <a:endParaRPr lang="ru-RU" dirty="0" smtClean="0"/>
          </a:p>
          <a:p>
            <a:r>
              <a:rPr lang="ru-RU" dirty="0" smtClean="0"/>
              <a:t>Низкие показатели субъективно оцененного уровня властных полномочий, особенно в части  расширения возможностей влиять на принятие решений и использовать свой опыт заболевания для оптимальных местных решений.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8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Логика </a:t>
            </a:r>
            <a:r>
              <a:rPr lang="ru-RU" dirty="0" smtClean="0"/>
              <a:t>отчета основана 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детальном </a:t>
            </a:r>
            <a:r>
              <a:rPr lang="ru-RU" sz="3400" dirty="0"/>
              <a:t>изучении комплекса вызовов, барьеров, дискриминации и стигмы, которые встречает больной ТБ в процессе жизненного цикла «заболевание – лечение туберкулеза» и по отношению которых вырабатывает те или иные «стратегии выживания» в следующих ключевых институциональных средах / зонах: </a:t>
            </a:r>
          </a:p>
          <a:p>
            <a:r>
              <a:rPr lang="ru-RU" sz="3400" dirty="0"/>
              <a:t>А) семья и родственное окружение, </a:t>
            </a:r>
          </a:p>
          <a:p>
            <a:r>
              <a:rPr lang="ru-RU" sz="3400" dirty="0"/>
              <a:t>Б) местное сообщество (соседство или любой другой тип социальной организации повседневных контактов и отношений на территории проживания), </a:t>
            </a:r>
          </a:p>
          <a:p>
            <a:r>
              <a:rPr lang="ru-RU" sz="3400" dirty="0"/>
              <a:t>В) трудовой коллектив или сфера занятости  </a:t>
            </a:r>
          </a:p>
          <a:p>
            <a:r>
              <a:rPr lang="ru-RU" sz="3400" dirty="0"/>
              <a:t>Г) сфера получения медицинских услуг. </a:t>
            </a:r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В отчете использован </a:t>
            </a:r>
            <a:r>
              <a:rPr lang="ru-RU" sz="3400" dirty="0"/>
              <a:t>концепт рисков и небезопасности для анализа комплекса вызовов и дискриминации ТБ больного и проследили риски, связанные с каждой из указанных выше институциональных сред жизни пациента.   </a:t>
            </a:r>
          </a:p>
          <a:p>
            <a:pPr marL="0" indent="0">
              <a:buNone/>
            </a:pP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837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высокий уровень стигмы и дискриминации</a:t>
            </a:r>
            <a:r>
              <a:rPr lang="ru-RU" dirty="0"/>
              <a:t>, которым ТБ пациенты подвергаются во всех ключевых жизненных сферах – в семье, сообществе, трудовом коллективе и в сфере получения медицинских услуг.</a:t>
            </a:r>
          </a:p>
          <a:p>
            <a:pPr lvl="0"/>
            <a:r>
              <a:rPr lang="ru-RU" b="1" dirty="0"/>
              <a:t>низкий уровень осведомленности </a:t>
            </a:r>
            <a:endParaRPr lang="ru-RU" dirty="0"/>
          </a:p>
          <a:p>
            <a:pPr lvl="1"/>
            <a:r>
              <a:rPr lang="ru-RU" dirty="0"/>
              <a:t>пациентов о стандартном режиме лечения ТБ, о прогнозе лечения и недопустимости отрыва от лечения, о режиме жизни после выздоровления</a:t>
            </a:r>
          </a:p>
          <a:p>
            <a:pPr lvl="1"/>
            <a:r>
              <a:rPr lang="ru-RU" dirty="0"/>
              <a:t>пациентов и членов их семей о правах в сфере получения медицинских услуг</a:t>
            </a:r>
          </a:p>
          <a:p>
            <a:pPr lvl="1"/>
            <a:r>
              <a:rPr lang="ru-RU" dirty="0"/>
              <a:t>членов семей ТБ пациентов о наиболее благоприятном режиме поддержки ТБ больного, получающего стационарные и\или амбулаторные медицинские услуги</a:t>
            </a:r>
          </a:p>
          <a:p>
            <a:pPr lvl="0"/>
            <a:r>
              <a:rPr lang="ru-RU" b="1" dirty="0"/>
              <a:t>негативное влияние культурных стереотипов на поведение семей ТБ больных и сообществ </a:t>
            </a:r>
            <a:r>
              <a:rPr lang="ru-RU" dirty="0"/>
              <a:t> </a:t>
            </a:r>
          </a:p>
          <a:p>
            <a:pPr lvl="0"/>
            <a:r>
              <a:rPr lang="ru-RU" b="1" dirty="0"/>
              <a:t>дефицит </a:t>
            </a:r>
            <a:r>
              <a:rPr lang="ru-RU" b="1" dirty="0" err="1"/>
              <a:t>комплаенса</a:t>
            </a:r>
            <a:r>
              <a:rPr lang="ru-RU" b="1" dirty="0"/>
              <a:t> пациента, </a:t>
            </a:r>
            <a:r>
              <a:rPr lang="ru-RU" dirty="0"/>
              <a:t>обусловленный не только собственно социально-экономическими факторами в жизни самого пациента, но и по причинам, обусловленным самой системой здравоохранения</a:t>
            </a:r>
          </a:p>
          <a:p>
            <a:pPr lvl="0"/>
            <a:r>
              <a:rPr lang="ru-RU" dirty="0"/>
              <a:t> </a:t>
            </a:r>
            <a:r>
              <a:rPr lang="ru-RU" b="1" dirty="0"/>
              <a:t>проблемы документирования и анализа данных, недостаточного знания и понимания причинных механизмов ключевых процессов и явления в сфере противотуберкулезной медицины</a:t>
            </a:r>
            <a:r>
              <a:rPr lang="ru-RU" dirty="0"/>
              <a:t>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1.	</a:t>
            </a:r>
            <a:r>
              <a:rPr lang="ru-RU" sz="3600" dirty="0" smtClean="0"/>
              <a:t>Для ликвидации недостатка знаний и понимания происходящих динамических процессов в сфере противотуберкулезной медицины целесообразно изучение следующих актуальных проблематик и вопросов: </a:t>
            </a:r>
          </a:p>
          <a:p>
            <a:pPr lvl="1"/>
            <a:r>
              <a:rPr lang="ru-RU" sz="2900" dirty="0" smtClean="0"/>
              <a:t>О факторах, способствующих \ препятствующих снижению неравномерность разрывов в </a:t>
            </a:r>
            <a:r>
              <a:rPr lang="ru-RU" sz="2900" dirty="0" err="1" smtClean="0"/>
              <a:t>темпахпов</a:t>
            </a:r>
            <a:r>
              <a:rPr lang="ru-RU" sz="2900" dirty="0" smtClean="0"/>
              <a:t> снижения уровня заболеваемости и смертности от ТБ в разных  регионах страны, но нет достоверного анализа факторов способствующих \ препятствующих снижению в каждом конкретном регионе; </a:t>
            </a:r>
          </a:p>
          <a:p>
            <a:pPr lvl="1"/>
            <a:r>
              <a:rPr lang="ru-RU" sz="2900" dirty="0" smtClean="0"/>
              <a:t>О влиянии фактора трудовой миграции на  эпидемиологическую ситуацию по туберкулезу в стране – неразработанная тематика, несмотря на наличие данных, свидетельствующих о более высоком уровне распространенности ТБ среди мигрантов</a:t>
            </a:r>
            <a:r>
              <a:rPr lang="ru-RU" sz="2900" dirty="0"/>
              <a:t>, а также значительно более высокой доли случаев запущенного туберкулеза в этой категории граждан </a:t>
            </a:r>
            <a:r>
              <a:rPr lang="ru-RU" sz="2900" dirty="0" smtClean="0"/>
              <a:t>КР  </a:t>
            </a:r>
            <a:r>
              <a:rPr lang="ru-RU" sz="2900" dirty="0"/>
              <a:t>;</a:t>
            </a:r>
          </a:p>
          <a:p>
            <a:pPr lvl="1"/>
            <a:r>
              <a:rPr lang="ru-RU" sz="2900" dirty="0"/>
              <a:t>Неравномерность темпов снижения уровня заболеваемости среди мужчин и женщин, что приводит к сокращению разрыва в уровнях  заболеваемости мужчин и женщин, но данных для анализа причин тенденций, включая дезагрегированных данных по  типам и формам туберкулеза, которым заболевают мужчины и женщины, недостаточно.  </a:t>
            </a:r>
          </a:p>
          <a:p>
            <a:pPr lvl="1"/>
            <a:r>
              <a:rPr lang="ru-RU" sz="2900" dirty="0"/>
              <a:t>В стране нет исследований влияния психологического типа пациента на приверженность лечению ТБ и стратегий работы с разными </a:t>
            </a:r>
            <a:r>
              <a:rPr lang="ru-RU" sz="2900" dirty="0" err="1"/>
              <a:t>психотипами</a:t>
            </a:r>
            <a:r>
              <a:rPr lang="ru-RU" sz="2900" dirty="0"/>
              <a:t> пациентов. </a:t>
            </a:r>
          </a:p>
          <a:p>
            <a:pPr lvl="1"/>
            <a:r>
              <a:rPr lang="ru-RU" sz="2900" dirty="0"/>
              <a:t>В стране не практикуется анализ смертности пациентов от ТБ (конфиденциальный аудит), что не позволяет понять значительную долю смертей ТБ пациентов. </a:t>
            </a:r>
          </a:p>
          <a:p>
            <a:pPr lvl="1"/>
            <a:r>
              <a:rPr lang="ru-RU" sz="2900" dirty="0"/>
              <a:t>необходимость оценки восприятия и принятия медработниками новых правил работы по клиническим протоколам и этики обращения .взаимодействия с пациентами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4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2. Разработать </a:t>
            </a:r>
            <a:r>
              <a:rPr lang="ru-RU" dirty="0"/>
              <a:t>и принять комплекс мер по повышению </a:t>
            </a:r>
            <a:r>
              <a:rPr lang="ru-RU" dirty="0" err="1"/>
              <a:t>комплаенса</a:t>
            </a:r>
            <a:r>
              <a:rPr lang="ru-RU" dirty="0"/>
              <a:t> пациентов, включая:</a:t>
            </a:r>
          </a:p>
          <a:p>
            <a:pPr lvl="1"/>
            <a:r>
              <a:rPr lang="ru-RU" dirty="0"/>
              <a:t>Обучение, информирование и консультирование пациентов, особенно групп риска нон-</a:t>
            </a:r>
            <a:r>
              <a:rPr lang="ru-RU" dirty="0" err="1"/>
              <a:t>комплаенса</a:t>
            </a:r>
            <a:endParaRPr lang="ru-RU" dirty="0"/>
          </a:p>
          <a:p>
            <a:pPr lvl="1"/>
            <a:r>
              <a:rPr lang="ru-RU" dirty="0"/>
              <a:t>Отслеживать воздействие на поведение пациента различных способов, которые помогали бы пациентам вовремя принимать лекарства.  </a:t>
            </a:r>
          </a:p>
          <a:p>
            <a:pPr lvl="1"/>
            <a:r>
              <a:rPr lang="ru-RU" dirty="0"/>
              <a:t>Разработать и внедрить мониторинг </a:t>
            </a:r>
            <a:r>
              <a:rPr lang="ru-RU" dirty="0" err="1"/>
              <a:t>комплаенса</a:t>
            </a:r>
            <a:r>
              <a:rPr lang="ru-RU" dirty="0"/>
              <a:t> - дневники пациентов, регулярный контроль основных показателей состояния и пр.</a:t>
            </a:r>
          </a:p>
          <a:p>
            <a:pPr lvl="1"/>
            <a:r>
              <a:rPr lang="ru-RU" dirty="0"/>
              <a:t>Разработка и принятие методического руководства по коммуникации с пациентами  по важнейшим вопросам стандартов режима лечения с последующим обучением контактных медицинских сотрудников</a:t>
            </a:r>
          </a:p>
          <a:p>
            <a:pPr lvl="1"/>
            <a:r>
              <a:rPr lang="ru-RU" dirty="0"/>
              <a:t>дальнейшая работа по разъяснению клинических протоколов по классификации и лечению ТБ с тем, чтобы и региональные медработники были осведомлены о новых политиках, но и с тем, чтобы происходило принятие ими политик,  </a:t>
            </a:r>
            <a:r>
              <a:rPr lang="ru-RU" dirty="0" smtClean="0"/>
              <a:t>ценностное согласие</a:t>
            </a:r>
          </a:p>
          <a:p>
            <a:pPr marL="57150" indent="0">
              <a:buNone/>
            </a:pPr>
            <a:r>
              <a:rPr lang="ru-RU" dirty="0" smtClean="0"/>
              <a:t>3. Повышение осведомленности пациентов их семейное окружение и сообщество</a:t>
            </a:r>
          </a:p>
          <a:p>
            <a:pPr marL="457200" lvl="1" indent="0">
              <a:buNone/>
            </a:pPr>
            <a:r>
              <a:rPr lang="ru-RU" dirty="0" smtClean="0"/>
              <a:t>- Продвигать Продвигать по разным медиа каналам истории успешного излечения и полноценной интеграции излечившихся женщин и мужчин в сообщество, трудовой коллектив ,</a:t>
            </a:r>
            <a:r>
              <a:rPr lang="ru-RU" dirty="0" err="1" smtClean="0"/>
              <a:t>пр</a:t>
            </a:r>
            <a:r>
              <a:rPr lang="ru-RU" dirty="0" smtClean="0"/>
              <a:t> </a:t>
            </a:r>
          </a:p>
          <a:p>
            <a:pPr marL="57150" indent="0">
              <a:buNone/>
            </a:pPr>
            <a:r>
              <a:rPr lang="ru-RU" dirty="0" smtClean="0"/>
              <a:t>4. Целесообразно изучить и распространить опыт информационной кампании по снижению  стигмы и дискриминации в отношение ТБ больных, проведенной медиа компанией  </a:t>
            </a:r>
            <a:r>
              <a:rPr lang="ru-RU" dirty="0" err="1" smtClean="0"/>
              <a:t>Доор</a:t>
            </a:r>
            <a:r>
              <a:rPr lang="ru-RU" dirty="0" smtClean="0"/>
              <a:t> по заказу проекта ЮСАИД «Стоп туберкулез»   </a:t>
            </a:r>
          </a:p>
          <a:p>
            <a:pPr marL="5715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63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исследования: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 </a:t>
            </a:r>
            <a:r>
              <a:rPr lang="ru-RU" sz="1600" dirty="0"/>
              <a:t>рамках проекта была использована комбинация качественной и количественной стратегии и использовались следующие методы сбора информации:</a:t>
            </a:r>
          </a:p>
          <a:p>
            <a:pPr marL="0" indent="0">
              <a:buNone/>
            </a:pPr>
            <a:r>
              <a:rPr lang="ru-RU" sz="1600" dirty="0"/>
              <a:t>1. Анализ документов и статистики</a:t>
            </a:r>
          </a:p>
          <a:p>
            <a:pPr marL="0" indent="0">
              <a:buNone/>
            </a:pPr>
            <a:r>
              <a:rPr lang="ru-RU" sz="1600" dirty="0"/>
              <a:t>2.Анализ данных Журналов регистрации больных туберкулезом </a:t>
            </a:r>
            <a:r>
              <a:rPr lang="ru-RU" sz="1600" dirty="0" smtClean="0"/>
              <a:t>ТБ02 (данные 2016 года шести журналов ТБ02: </a:t>
            </a:r>
          </a:p>
          <a:p>
            <a:pPr marL="0" indent="0">
              <a:buNone/>
            </a:pPr>
            <a:r>
              <a:rPr lang="ru-RU" sz="1600" dirty="0" smtClean="0"/>
              <a:t>- ЦСМ №14 г. Бишкек</a:t>
            </a:r>
          </a:p>
          <a:p>
            <a:pPr marL="0" indent="0">
              <a:buNone/>
            </a:pPr>
            <a:r>
              <a:rPr lang="ru-RU" sz="1600" dirty="0" smtClean="0"/>
              <a:t>- ЦСМ № 1 г. Бишкек</a:t>
            </a:r>
          </a:p>
          <a:p>
            <a:pPr marL="0" indent="0">
              <a:buNone/>
            </a:pPr>
            <a:r>
              <a:rPr lang="ru-RU" sz="1600" dirty="0" smtClean="0"/>
              <a:t>- журнал регистрации людей категории БОМЖ г. Бишкек</a:t>
            </a:r>
          </a:p>
          <a:p>
            <a:pPr marL="0" indent="0">
              <a:buNone/>
            </a:pPr>
            <a:r>
              <a:rPr lang="ru-RU" sz="1600" dirty="0" smtClean="0"/>
              <a:t>- ГЦБТ г. Джалал-Абад</a:t>
            </a:r>
          </a:p>
          <a:p>
            <a:pPr marL="0" indent="0">
              <a:buNone/>
            </a:pPr>
            <a:r>
              <a:rPr lang="ru-RU" sz="1600" dirty="0" smtClean="0"/>
              <a:t>- журнал регистрации больных ТБ Базар-</a:t>
            </a:r>
            <a:r>
              <a:rPr lang="ru-RU" sz="1600" dirty="0" err="1" smtClean="0"/>
              <a:t>Коргонского</a:t>
            </a:r>
            <a:r>
              <a:rPr lang="ru-RU" sz="1600" dirty="0" smtClean="0"/>
              <a:t> района </a:t>
            </a:r>
            <a:r>
              <a:rPr lang="ru-RU" sz="1600" dirty="0" err="1" smtClean="0"/>
              <a:t>Джалал-Абадской</a:t>
            </a:r>
            <a:r>
              <a:rPr lang="ru-RU" sz="1600" dirty="0" smtClean="0"/>
              <a:t> области</a:t>
            </a:r>
          </a:p>
          <a:p>
            <a:pPr marL="0" indent="0">
              <a:buNone/>
            </a:pPr>
            <a:r>
              <a:rPr lang="ru-RU" sz="1600" dirty="0" smtClean="0"/>
              <a:t>- журнал регистрации больных ТБ </a:t>
            </a:r>
            <a:r>
              <a:rPr lang="ru-RU" sz="1600" dirty="0" err="1" smtClean="0"/>
              <a:t>Кеминского</a:t>
            </a:r>
            <a:r>
              <a:rPr lang="ru-RU" sz="1600" dirty="0" smtClean="0"/>
              <a:t> района Чуйской области) </a:t>
            </a:r>
          </a:p>
          <a:p>
            <a:pPr marL="0" indent="0">
              <a:buNone/>
            </a:pPr>
            <a:endParaRPr lang="ru-RU" sz="600" dirty="0" smtClean="0"/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ky-KG" sz="1600" dirty="0"/>
              <a:t>. Опрос населения</a:t>
            </a:r>
            <a:r>
              <a:rPr lang="ru-RU" sz="1600" dirty="0"/>
              <a:t>, имеющих опыт лечения/профилактики </a:t>
            </a:r>
            <a:r>
              <a:rPr lang="ru-RU" sz="1600" dirty="0" smtClean="0"/>
              <a:t>туберкулеза. </a:t>
            </a:r>
          </a:p>
          <a:p>
            <a:r>
              <a:rPr lang="ru-RU" sz="1600" dirty="0" smtClean="0"/>
              <a:t>Исследование охватило 4 региона Кыргызстана – города Бишкек и Джалал-Абад; Чуйскую (</a:t>
            </a:r>
            <a:r>
              <a:rPr lang="ru-RU" sz="1600" dirty="0" err="1" smtClean="0"/>
              <a:t>Кеминский</a:t>
            </a:r>
            <a:r>
              <a:rPr lang="ru-RU" sz="1600" dirty="0" smtClean="0"/>
              <a:t> район) и </a:t>
            </a:r>
            <a:r>
              <a:rPr lang="ru-RU" sz="1600" dirty="0" err="1" smtClean="0"/>
              <a:t>Джалал-Абадскую</a:t>
            </a:r>
            <a:r>
              <a:rPr lang="ru-RU" sz="1600" dirty="0" smtClean="0"/>
              <a:t> области (Базар-</a:t>
            </a:r>
            <a:r>
              <a:rPr lang="ru-RU" sz="1600" dirty="0" err="1" smtClean="0"/>
              <a:t>Коргонский</a:t>
            </a:r>
            <a:r>
              <a:rPr lang="ru-RU" sz="1600" dirty="0" smtClean="0"/>
              <a:t> район).  </a:t>
            </a:r>
          </a:p>
          <a:p>
            <a:r>
              <a:rPr lang="ru-RU" sz="1600" dirty="0" smtClean="0"/>
              <a:t>Всего было опрошено 320 респондентов среди групп населения, имеющих опыт лечения туберкулеза или членов их семей: по 80 респондентов в каждом выборочном регионе с равным распределением по полу. Все респонденты были отобраны методом выборки по удобству при помощи медицинских работников, членов СКЗ и других активистов населенных пунктов. </a:t>
            </a:r>
          </a:p>
          <a:p>
            <a:r>
              <a:rPr lang="ru-RU" sz="1600" dirty="0" smtClean="0"/>
              <a:t>Сбор данных проходил с августа по сентябрь 2017 г.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4. </a:t>
            </a:r>
            <a:r>
              <a:rPr lang="ru-RU" sz="2400" dirty="0" err="1" smtClean="0"/>
              <a:t>Полуструктурированные</a:t>
            </a:r>
            <a:r>
              <a:rPr lang="ru-RU" sz="2400" dirty="0" smtClean="0"/>
              <a:t> интервью с поставщиками услуг</a:t>
            </a:r>
          </a:p>
          <a:p>
            <a:pPr marL="0" indent="0">
              <a:buNone/>
            </a:pPr>
            <a:r>
              <a:rPr lang="ru-RU" sz="2400" dirty="0"/>
              <a:t>5. Фокус - групповые дискуссии (ФГД) с пациентами/лицами, излечившихся от ТБ, или имеющих опыт лечения </a:t>
            </a:r>
            <a:r>
              <a:rPr lang="ru-RU" sz="2400" dirty="0" smtClean="0"/>
              <a:t>туберкулеза (в городах Бишкек и Джалал-Абад , отдельно с мужчинами и женщинами – 4 </a:t>
            </a:r>
            <a:r>
              <a:rPr lang="ru-RU" sz="2400" dirty="0" err="1" smtClean="0"/>
              <a:t>фгд</a:t>
            </a:r>
            <a:r>
              <a:rPr lang="ru-RU" sz="2400" dirty="0"/>
              <a:t>)</a:t>
            </a:r>
          </a:p>
          <a:p>
            <a:pPr marL="0" indent="0">
              <a:buNone/>
            </a:pPr>
            <a:r>
              <a:rPr lang="ru-RU" sz="2400" dirty="0"/>
              <a:t>6. </a:t>
            </a:r>
            <a:r>
              <a:rPr lang="ru-RU" sz="2400" dirty="0" err="1"/>
              <a:t>Полуструктурированные</a:t>
            </a:r>
            <a:r>
              <a:rPr lang="ru-RU" sz="2400" dirty="0"/>
              <a:t> интервью с пациентами, имеющими перерывы в лечении туберкулеза или прервали </a:t>
            </a:r>
            <a:r>
              <a:rPr lang="ru-RU" sz="2400" dirty="0" smtClean="0"/>
              <a:t>лечение в целях получения глубинной информации о факторах, </a:t>
            </a:r>
            <a:r>
              <a:rPr lang="ru-RU" sz="2400" dirty="0"/>
              <a:t>влияющих на риск несвоевременного обращения, перерывов и отрывов от лечения, включая группы мужчин и </a:t>
            </a:r>
            <a:r>
              <a:rPr lang="ru-RU" sz="2400" dirty="0" smtClean="0"/>
              <a:t>женщин (8 РЕСПОНДЕНТОВ)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7. </a:t>
            </a:r>
            <a:r>
              <a:rPr lang="ru-RU" sz="2400" dirty="0" err="1"/>
              <a:t>Полуструктурированные</a:t>
            </a:r>
            <a:r>
              <a:rPr lang="ru-RU" sz="2400" dirty="0"/>
              <a:t> интервью с членами семьи людей с </a:t>
            </a:r>
            <a:r>
              <a:rPr lang="ru-RU" sz="2400" dirty="0" smtClean="0"/>
              <a:t>ТБ  в целях получения глубинной информации по фактам дискриминации и стигматизации людей с ТБ - (8 РЕСПОНДЕНТОВ)</a:t>
            </a:r>
          </a:p>
          <a:p>
            <a:r>
              <a:rPr lang="ru-RU" sz="2400" dirty="0" smtClean="0"/>
              <a:t>Этическая экспертиза: 1)одобрение </a:t>
            </a:r>
            <a:r>
              <a:rPr lang="ru-RU" sz="2400" dirty="0"/>
              <a:t>этического комитета после рассмотрения всех необходимых документов </a:t>
            </a:r>
            <a:r>
              <a:rPr lang="ru-RU" sz="2400" dirty="0" smtClean="0"/>
              <a:t>- со </a:t>
            </a:r>
            <a:r>
              <a:rPr lang="ru-RU" sz="2400" dirty="0"/>
              <a:t>стороны научно-производственного объединения "Профилактическая медицина" МЗ </a:t>
            </a:r>
            <a:r>
              <a:rPr lang="ru-RU" sz="2400" dirty="0" smtClean="0"/>
              <a:t>КР;  2) </a:t>
            </a:r>
            <a:r>
              <a:rPr lang="en-US" sz="2400" dirty="0" err="1"/>
              <a:t>Abt</a:t>
            </a:r>
            <a:r>
              <a:rPr lang="en-US" sz="2400" dirty="0"/>
              <a:t> associates Institutional Review </a:t>
            </a:r>
            <a:r>
              <a:rPr lang="en-US" sz="2400" dirty="0" smtClean="0"/>
              <a:t>Board</a:t>
            </a:r>
            <a:r>
              <a:rPr lang="ru-RU" sz="2400" dirty="0" smtClean="0"/>
              <a:t> выдал одобрение </a:t>
            </a:r>
            <a:r>
              <a:rPr lang="en-US" sz="2400" dirty="0" err="1"/>
              <a:t>Abt</a:t>
            </a:r>
            <a:r>
              <a:rPr lang="en-US" sz="2400" dirty="0"/>
              <a:t> IRB</a:t>
            </a:r>
            <a:r>
              <a:rPr lang="ru-RU" sz="2400" dirty="0"/>
              <a:t> #: 0947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3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СРЕДА ОБИТАНИЯ БОЛЬНОГО ТБ: (НЕ) БЕЗОПАСНОСТЬ И СТРАТЕГИИ ЖИЗНЕДЕЯТЕЛЬНОСТИ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352928" cy="49685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594928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Концептуальная рамка, иллюстрирующая барьеры и задержки, которые ограничивают доступ к диагностике и лечению ТБ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2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r>
              <a:rPr lang="ru-RU" sz="2000" b="1" dirty="0"/>
              <a:t>Риски и (не)безопасности ТБ больных мужчин (слева) и женщин (справа) в различных институциональных средах.</a:t>
            </a:r>
          </a:p>
          <a:p>
            <a:endParaRPr lang="ru-RU" sz="2000" dirty="0"/>
          </a:p>
        </p:txBody>
      </p:sp>
      <p:pic>
        <p:nvPicPr>
          <p:cNvPr id="3074" name="Рисунок 6" descr="Риски мужчин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62393"/>
            <a:ext cx="4104456" cy="41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19" descr="Риски женщин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8089"/>
            <a:ext cx="41044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886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Семья: зоны рисков и небезопасности в лечении ТБ больного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Осведомленность </a:t>
            </a:r>
            <a:r>
              <a:rPr lang="ru-RU" dirty="0"/>
              <a:t>членов семьи больного </a:t>
            </a:r>
            <a:r>
              <a:rPr lang="ru-RU" dirty="0" smtClean="0"/>
              <a:t>туберкулезом помогает </a:t>
            </a:r>
            <a:r>
              <a:rPr lang="ru-RU" dirty="0"/>
              <a:t>им не только снизить риски распространения инфекции, но и улучшает психологическую атмосферу и стимулирует правильное </a:t>
            </a:r>
            <a:r>
              <a:rPr lang="ru-RU" dirty="0" smtClean="0"/>
              <a:t>лечение – но практики негативные. </a:t>
            </a:r>
          </a:p>
          <a:p>
            <a:r>
              <a:rPr lang="ru-RU" dirty="0" smtClean="0"/>
              <a:t>Семейная </a:t>
            </a:r>
            <a:r>
              <a:rPr lang="ru-RU" dirty="0"/>
              <a:t>роль ТБ больного и его социальный статус обуславливают отношение и участие семейного окружения в диагностике и лечении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Процесс их адаптации к заболеванию проходит травматично, некому помочь.   Интервью </a:t>
            </a:r>
            <a:r>
              <a:rPr lang="ru-RU" dirty="0"/>
              <a:t>с членами семьи ТБ больного показали, что они могут испытывать стыд, негодование, чувство вины за заболевание своего родственника, а иногда и чувство злости. Особенно тяжело члены семьи принимают ситуацию, когда, несмотря на их усилия по уходу за больным родственником, состояние </a:t>
            </a:r>
            <a:r>
              <a:rPr lang="ru-RU" dirty="0" smtClean="0"/>
              <a:t>близкого </a:t>
            </a:r>
            <a:r>
              <a:rPr lang="ru-RU" dirty="0"/>
              <a:t>человека может ухудшаться. </a:t>
            </a:r>
            <a:endParaRPr lang="ru-RU" dirty="0" smtClean="0"/>
          </a:p>
          <a:p>
            <a:r>
              <a:rPr lang="ru-RU" dirty="0" smtClean="0"/>
              <a:t>Конфликт ожиданий моделей поведения родственников и близки с точки зрения больного: идеальная модель - </a:t>
            </a:r>
            <a:r>
              <a:rPr lang="ru-RU" dirty="0"/>
              <a:t>служения и самопожертвования, в которые не включены ни вопросы  заботы об их собственном здоровье, ни вопросы о трудовом вкладе </a:t>
            </a:r>
            <a:r>
              <a:rPr lang="ru-RU" dirty="0" smtClean="0"/>
              <a:t>больного. </a:t>
            </a:r>
          </a:p>
          <a:p>
            <a:r>
              <a:rPr lang="ru-RU" dirty="0" smtClean="0"/>
              <a:t>Оценка изменения поведения членов семьи: гендерные аспекты восприятия = мужчины больше  внимания </a:t>
            </a:r>
            <a:r>
              <a:rPr lang="ru-RU" dirty="0"/>
              <a:t>уделили таким вариантам ответов </a:t>
            </a:r>
            <a:r>
              <a:rPr lang="ru-RU" dirty="0" smtClean="0"/>
              <a:t>как «стали </a:t>
            </a:r>
            <a:r>
              <a:rPr lang="ru-RU" dirty="0"/>
              <a:t>держать мои вещи </a:t>
            </a:r>
            <a:r>
              <a:rPr lang="ru-RU" dirty="0" smtClean="0"/>
              <a:t>отдельно», «выделили </a:t>
            </a:r>
            <a:r>
              <a:rPr lang="ru-RU" dirty="0"/>
              <a:t>мне отдельную </a:t>
            </a:r>
            <a:r>
              <a:rPr lang="ru-RU" dirty="0" smtClean="0"/>
              <a:t>комнату», «стали </a:t>
            </a:r>
            <a:r>
              <a:rPr lang="ru-RU" dirty="0"/>
              <a:t>носить </a:t>
            </a:r>
            <a:r>
              <a:rPr lang="ru-RU" dirty="0" smtClean="0"/>
              <a:t>маску», «стали </a:t>
            </a:r>
            <a:r>
              <a:rPr lang="ru-RU" dirty="0"/>
              <a:t>заставлять носить </a:t>
            </a:r>
            <a:r>
              <a:rPr lang="ru-RU" dirty="0" smtClean="0"/>
              <a:t>маску».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1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«Какие меры стали предпринимать члены вашей семьи, после того как узнали о болезни?» (</a:t>
            </a:r>
            <a:r>
              <a:rPr lang="en-US" sz="2000" b="1" dirty="0"/>
              <a:t>N</a:t>
            </a:r>
            <a:r>
              <a:rPr lang="ru-RU" sz="2000" b="1" dirty="0"/>
              <a:t>=313, за исключением 7 респондентов ответивших «Живу один/одна» и «Ушел из дома», мужчины </a:t>
            </a:r>
            <a:r>
              <a:rPr lang="en-US" sz="2000" b="1" dirty="0"/>
              <a:t>N</a:t>
            </a:r>
            <a:r>
              <a:rPr lang="ru-RU" sz="2000" b="1" dirty="0"/>
              <a:t>=155 и женщины </a:t>
            </a:r>
            <a:r>
              <a:rPr lang="en-US" sz="2000" b="1" dirty="0"/>
              <a:t>N</a:t>
            </a:r>
            <a:r>
              <a:rPr lang="ru-RU" sz="2000" b="1" dirty="0"/>
              <a:t>=158)</a:t>
            </a:r>
            <a:br>
              <a:rPr lang="ru-RU" sz="2000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24590"/>
              </p:ext>
            </p:extLst>
          </p:nvPr>
        </p:nvGraphicFramePr>
        <p:xfrm>
          <a:off x="107504" y="1124744"/>
          <a:ext cx="880566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34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3233</Words>
  <Application>Microsoft Office PowerPoint</Application>
  <PresentationFormat>Экран (4:3)</PresentationFormat>
  <Paragraphs>306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ОЦЕНКА СОЦИО-ЭКОНОМИЧЕСКИХ ФАКТОРОВ, ВКЛЮЧАЯ ГЕНДЕРНО-СПЕЦИФИЧЕСКИХ, ВЛИЯЮЩИХ НА ПОЛУЧЕНИЕ МЕДИЦИНСКИХ УСЛУГ БОЛЬНЫМИ ТУБЕРКУЛЕЗОМ В КЫРГЫЗСКОЙ РЕСПУБЛИКЕ</vt:lpstr>
      <vt:lpstr>Методология исследования</vt:lpstr>
      <vt:lpstr>Логика отчета основана на</vt:lpstr>
      <vt:lpstr>Методика исследования: </vt:lpstr>
      <vt:lpstr>Методика исследования</vt:lpstr>
      <vt:lpstr>СРЕДА ОБИТАНИЯ БОЛЬНОГО ТБ: (НЕ) БЕЗОПАСНОСТЬ И СТРАТЕГИИ ЖИЗНЕДЕЯТЕЛЬНОСТИ </vt:lpstr>
      <vt:lpstr>Презентация PowerPoint</vt:lpstr>
      <vt:lpstr>Семья: зоны рисков и небезопасности в лечении ТБ больного</vt:lpstr>
      <vt:lpstr>«Какие меры стали предпринимать члены вашей семьи, после того как узнали о болезни?» (N=313, за исключением 7 респондентов ответивших «Живу один/одна» и «Ушел из дома», мужчины N=155 и женщины N=158) </vt:lpstr>
      <vt:lpstr>Кто помог Вам материально, когда вы узнали о своем диагнозе? (N=288, количество респондентов, ответивших, что им помогали материально) </vt:lpstr>
      <vt:lpstr>Кто помог Вам материально, когда вы узнали о своем диагнозе? </vt:lpstr>
      <vt:lpstr>Семья: риски дискриминации и стигмы</vt:lpstr>
      <vt:lpstr>Местное сообщество: зоны рисков и небезопасности в лечении ТБ больного</vt:lpstr>
      <vt:lpstr>Уровень согласия с утверждениями по шкале Отношение сообщества к туберкулезным больным (N=320) </vt:lpstr>
      <vt:lpstr>Уровень согласия с утверждениями по шкале «Отношение   пациентов к туберкулезным больным» (N=320) </vt:lpstr>
      <vt:lpstr>Индексы стигмы </vt:lpstr>
      <vt:lpstr>Сравнительная таблица стандартизованных показателей стигмы по странам, (варьируются от 0 до 50, высокие показатели соответствуют высокому уровню стигмы).  </vt:lpstr>
      <vt:lpstr>Парадоксы стигматизации</vt:lpstr>
      <vt:lpstr>Трудовой коллектив:  зоны рисков и небезопасности в лечении ТБ больного  </vt:lpstr>
      <vt:lpstr>Влияние СМИ и каналов межличностной коммуникации на восприятие перспектив трудовой \ профессиональной жизни</vt:lpstr>
      <vt:lpstr>Презентация PowerPoint</vt:lpstr>
      <vt:lpstr>Сфера медицинских услуг: зоны рисков и небезопасности в лечении ТБ больного </vt:lpstr>
      <vt:lpstr>Результаты анализа журналов ТБО2</vt:lpstr>
      <vt:lpstr>Этап лечения</vt:lpstr>
      <vt:lpstr>Отрыв от лечения</vt:lpstr>
      <vt:lpstr>Социально-демографическая характеристика респондентов, которые прервали лечение в больнице,  в сравнении со структурой общей выборки</vt:lpstr>
      <vt:lpstr>Длительность отрыва</vt:lpstr>
      <vt:lpstr>Причины отрыва</vt:lpstr>
      <vt:lpstr>Выздоровление / рецидив / летальный исход  </vt:lpstr>
      <vt:lpstr>Выводы</vt:lpstr>
      <vt:lpstr>Рекомендации </vt:lpstr>
      <vt:lpstr>рекомендации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СОЦИО-ЭКОНОМИЧЕСКИХ ФАКТОРОВ, ВКЛЮЧАЯ ГЕНДЕРНО-СПЕЦИФИЧЕСКИХ, ВЛИЯЮЩИХ НА ПОЛУЧЕНИЕ МЕДИЦИНСКИХ УСЛУГ БОЛЬНЫМИ ТУБЕРКУЛЕЗОМ В КЫРГЫЗСКОЙ РЕСПУБЛИКЕ</dc:title>
  <dc:creator>user</dc:creator>
  <cp:lastModifiedBy>user</cp:lastModifiedBy>
  <cp:revision>28</cp:revision>
  <dcterms:created xsi:type="dcterms:W3CDTF">2018-03-18T16:36:08Z</dcterms:created>
  <dcterms:modified xsi:type="dcterms:W3CDTF">2018-06-24T14:39:51Z</dcterms:modified>
</cp:coreProperties>
</file>